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88" r:id="rId2"/>
  </p:sldIdLst>
  <p:sldSz cx="7578725" cy="10752138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20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C196A8-2925-4E16-8BCD-E9E524E34DF5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41563" y="1143000"/>
            <a:ext cx="21748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B4A444-9F65-481A-905A-A9DD7B74F28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341563" y="1143000"/>
            <a:ext cx="217487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8405" y="1759668"/>
            <a:ext cx="6441916" cy="3743337"/>
          </a:xfrm>
        </p:spPr>
        <p:txBody>
          <a:bodyPr anchor="b"/>
          <a:lstStyle>
            <a:lvl1pPr algn="ctr">
              <a:defRPr sz="49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7341" y="5647362"/>
            <a:ext cx="5684044" cy="2595944"/>
          </a:xfrm>
        </p:spPr>
        <p:txBody>
          <a:bodyPr/>
          <a:lstStyle>
            <a:lvl1pPr marL="0" indent="0" algn="ctr">
              <a:buNone/>
              <a:defRPr sz="1990"/>
            </a:lvl1pPr>
            <a:lvl2pPr marL="379095" indent="0" algn="ctr">
              <a:buNone/>
              <a:defRPr sz="1660"/>
            </a:lvl2pPr>
            <a:lvl3pPr marL="757555" indent="0" algn="ctr">
              <a:buNone/>
              <a:defRPr sz="1490"/>
            </a:lvl3pPr>
            <a:lvl4pPr marL="1136650" indent="0" algn="ctr">
              <a:buNone/>
              <a:defRPr sz="1325"/>
            </a:lvl4pPr>
            <a:lvl5pPr marL="1515745" indent="0" algn="ctr">
              <a:buNone/>
              <a:defRPr sz="1325"/>
            </a:lvl5pPr>
            <a:lvl6pPr marL="1894840" indent="0" algn="ctr">
              <a:buNone/>
              <a:defRPr sz="1325"/>
            </a:lvl6pPr>
            <a:lvl7pPr marL="2273300" indent="0" algn="ctr">
              <a:buNone/>
              <a:defRPr sz="1325"/>
            </a:lvl7pPr>
            <a:lvl8pPr marL="2652395" indent="0" algn="ctr">
              <a:buNone/>
              <a:defRPr sz="1325"/>
            </a:lvl8pPr>
            <a:lvl9pPr marL="3031490" indent="0" algn="ctr">
              <a:buNone/>
              <a:defRPr sz="132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0B2A-4154-4D5E-B6EC-A2EE3DA53D1E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C30D4-CEAD-4B76-8C16-86629FE9A36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0B2A-4154-4D5E-B6EC-A2EE3DA53D1E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C30D4-CEAD-4B76-8C16-86629FE9A36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091" y="2680571"/>
            <a:ext cx="6536650" cy="4472590"/>
          </a:xfrm>
        </p:spPr>
        <p:txBody>
          <a:bodyPr anchor="b"/>
          <a:lstStyle>
            <a:lvl1pPr>
              <a:defRPr sz="49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091" y="7195473"/>
            <a:ext cx="6536650" cy="2352029"/>
          </a:xfrm>
        </p:spPr>
        <p:txBody>
          <a:bodyPr/>
          <a:lstStyle>
            <a:lvl1pPr marL="0" indent="0">
              <a:buNone/>
              <a:defRPr sz="1990">
                <a:solidFill>
                  <a:schemeClr val="tx1"/>
                </a:solidFill>
              </a:defRPr>
            </a:lvl1pPr>
            <a:lvl2pPr marL="379095" indent="0">
              <a:buNone/>
              <a:defRPr sz="1660">
                <a:solidFill>
                  <a:schemeClr val="tx1">
                    <a:tint val="75000"/>
                  </a:schemeClr>
                </a:solidFill>
              </a:defRPr>
            </a:lvl2pPr>
            <a:lvl3pPr marL="757555" indent="0">
              <a:buNone/>
              <a:defRPr sz="1490">
                <a:solidFill>
                  <a:schemeClr val="tx1">
                    <a:tint val="75000"/>
                  </a:schemeClr>
                </a:solidFill>
              </a:defRPr>
            </a:lvl3pPr>
            <a:lvl4pPr marL="113665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4pPr>
            <a:lvl5pPr marL="151574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5pPr>
            <a:lvl6pPr marL="189484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6pPr>
            <a:lvl7pPr marL="227330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7pPr>
            <a:lvl8pPr marL="2652395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8pPr>
            <a:lvl9pPr marL="3031490" indent="0">
              <a:buNone/>
              <a:defRPr sz="13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0B2A-4154-4D5E-B6EC-A2EE3DA53D1E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C30D4-CEAD-4B76-8C16-86629FE9A36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1037" y="2862259"/>
            <a:ext cx="3220958" cy="682213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36730" y="2862259"/>
            <a:ext cx="3220958" cy="682213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0B2A-4154-4D5E-B6EC-A2EE3DA53D1E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C30D4-CEAD-4B76-8C16-86629FE9A36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025" y="572454"/>
            <a:ext cx="6536650" cy="207825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026" y="2635768"/>
            <a:ext cx="3206155" cy="1291749"/>
          </a:xfrm>
        </p:spPr>
        <p:txBody>
          <a:bodyPr anchor="b"/>
          <a:lstStyle>
            <a:lvl1pPr marL="0" indent="0">
              <a:buNone/>
              <a:defRPr sz="1990" b="1"/>
            </a:lvl1pPr>
            <a:lvl2pPr marL="379095" indent="0">
              <a:buNone/>
              <a:defRPr sz="1660" b="1"/>
            </a:lvl2pPr>
            <a:lvl3pPr marL="757555" indent="0">
              <a:buNone/>
              <a:defRPr sz="1490" b="1"/>
            </a:lvl3pPr>
            <a:lvl4pPr marL="1136650" indent="0">
              <a:buNone/>
              <a:defRPr sz="1325" b="1"/>
            </a:lvl4pPr>
            <a:lvl5pPr marL="1515745" indent="0">
              <a:buNone/>
              <a:defRPr sz="1325" b="1"/>
            </a:lvl5pPr>
            <a:lvl6pPr marL="1894840" indent="0">
              <a:buNone/>
              <a:defRPr sz="1325" b="1"/>
            </a:lvl6pPr>
            <a:lvl7pPr marL="2273300" indent="0">
              <a:buNone/>
              <a:defRPr sz="1325" b="1"/>
            </a:lvl7pPr>
            <a:lvl8pPr marL="2652395" indent="0">
              <a:buNone/>
              <a:defRPr sz="1325" b="1"/>
            </a:lvl8pPr>
            <a:lvl9pPr marL="3031490" indent="0">
              <a:buNone/>
              <a:defRPr sz="132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026" y="3927517"/>
            <a:ext cx="3206155" cy="577678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36730" y="2635768"/>
            <a:ext cx="3221945" cy="1291749"/>
          </a:xfrm>
        </p:spPr>
        <p:txBody>
          <a:bodyPr anchor="b"/>
          <a:lstStyle>
            <a:lvl1pPr marL="0" indent="0">
              <a:buNone/>
              <a:defRPr sz="1990" b="1"/>
            </a:lvl1pPr>
            <a:lvl2pPr marL="379095" indent="0">
              <a:buNone/>
              <a:defRPr sz="1660" b="1"/>
            </a:lvl2pPr>
            <a:lvl3pPr marL="757555" indent="0">
              <a:buNone/>
              <a:defRPr sz="1490" b="1"/>
            </a:lvl3pPr>
            <a:lvl4pPr marL="1136650" indent="0">
              <a:buNone/>
              <a:defRPr sz="1325" b="1"/>
            </a:lvl4pPr>
            <a:lvl5pPr marL="1515745" indent="0">
              <a:buNone/>
              <a:defRPr sz="1325" b="1"/>
            </a:lvl5pPr>
            <a:lvl6pPr marL="1894840" indent="0">
              <a:buNone/>
              <a:defRPr sz="1325" b="1"/>
            </a:lvl6pPr>
            <a:lvl7pPr marL="2273300" indent="0">
              <a:buNone/>
              <a:defRPr sz="1325" b="1"/>
            </a:lvl7pPr>
            <a:lvl8pPr marL="2652395" indent="0">
              <a:buNone/>
              <a:defRPr sz="1325" b="1"/>
            </a:lvl8pPr>
            <a:lvl9pPr marL="3031490" indent="0">
              <a:buNone/>
              <a:defRPr sz="132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36730" y="3927517"/>
            <a:ext cx="3221945" cy="577678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0B2A-4154-4D5E-B6EC-A2EE3DA53D1E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C30D4-CEAD-4B76-8C16-86629FE9A36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0B2A-4154-4D5E-B6EC-A2EE3DA53D1E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C30D4-CEAD-4B76-8C16-86629FE9A36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0B2A-4154-4D5E-B6EC-A2EE3DA53D1E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C30D4-CEAD-4B76-8C16-86629FE9A36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025" y="716809"/>
            <a:ext cx="2444336" cy="2508832"/>
          </a:xfrm>
        </p:spPr>
        <p:txBody>
          <a:bodyPr anchor="b"/>
          <a:lstStyle>
            <a:lvl1pPr>
              <a:defRPr sz="265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1945" y="1548111"/>
            <a:ext cx="3836730" cy="7640987"/>
          </a:xfrm>
        </p:spPr>
        <p:txBody>
          <a:bodyPr/>
          <a:lstStyle>
            <a:lvl1pPr>
              <a:defRPr sz="2650"/>
            </a:lvl1pPr>
            <a:lvl2pPr>
              <a:defRPr sz="2320"/>
            </a:lvl2pPr>
            <a:lvl3pPr>
              <a:defRPr sz="1990"/>
            </a:lvl3pPr>
            <a:lvl4pPr>
              <a:defRPr sz="1660"/>
            </a:lvl4pPr>
            <a:lvl5pPr>
              <a:defRPr sz="1660"/>
            </a:lvl5pPr>
            <a:lvl6pPr>
              <a:defRPr sz="1660"/>
            </a:lvl6pPr>
            <a:lvl7pPr>
              <a:defRPr sz="1660"/>
            </a:lvl7pPr>
            <a:lvl8pPr>
              <a:defRPr sz="1660"/>
            </a:lvl8pPr>
            <a:lvl9pPr>
              <a:defRPr sz="166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025" y="3225641"/>
            <a:ext cx="2444336" cy="5975900"/>
          </a:xfrm>
        </p:spPr>
        <p:txBody>
          <a:bodyPr/>
          <a:lstStyle>
            <a:lvl1pPr marL="0" indent="0">
              <a:buNone/>
              <a:defRPr sz="1325"/>
            </a:lvl1pPr>
            <a:lvl2pPr marL="379095" indent="0">
              <a:buNone/>
              <a:defRPr sz="1160"/>
            </a:lvl2pPr>
            <a:lvl3pPr marL="757555" indent="0">
              <a:buNone/>
              <a:defRPr sz="995"/>
            </a:lvl3pPr>
            <a:lvl4pPr marL="1136650" indent="0">
              <a:buNone/>
              <a:defRPr sz="830"/>
            </a:lvl4pPr>
            <a:lvl5pPr marL="1515745" indent="0">
              <a:buNone/>
              <a:defRPr sz="830"/>
            </a:lvl5pPr>
            <a:lvl6pPr marL="1894840" indent="0">
              <a:buNone/>
              <a:defRPr sz="830"/>
            </a:lvl6pPr>
            <a:lvl7pPr marL="2273300" indent="0">
              <a:buNone/>
              <a:defRPr sz="830"/>
            </a:lvl7pPr>
            <a:lvl8pPr marL="2652395" indent="0">
              <a:buNone/>
              <a:defRPr sz="830"/>
            </a:lvl8pPr>
            <a:lvl9pPr marL="3031490" indent="0">
              <a:buNone/>
              <a:defRPr sz="83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0B2A-4154-4D5E-B6EC-A2EE3DA53D1E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C30D4-CEAD-4B76-8C16-86629FE9A36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025" y="716809"/>
            <a:ext cx="2444336" cy="2508832"/>
          </a:xfrm>
        </p:spPr>
        <p:txBody>
          <a:bodyPr anchor="b"/>
          <a:lstStyle>
            <a:lvl1pPr>
              <a:defRPr sz="265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21945" y="1548111"/>
            <a:ext cx="3836730" cy="7640987"/>
          </a:xfrm>
        </p:spPr>
        <p:txBody>
          <a:bodyPr anchor="t"/>
          <a:lstStyle>
            <a:lvl1pPr marL="0" indent="0">
              <a:buNone/>
              <a:defRPr sz="2650"/>
            </a:lvl1pPr>
            <a:lvl2pPr marL="379095" indent="0">
              <a:buNone/>
              <a:defRPr sz="2320"/>
            </a:lvl2pPr>
            <a:lvl3pPr marL="757555" indent="0">
              <a:buNone/>
              <a:defRPr sz="1990"/>
            </a:lvl3pPr>
            <a:lvl4pPr marL="1136650" indent="0">
              <a:buNone/>
              <a:defRPr sz="1660"/>
            </a:lvl4pPr>
            <a:lvl5pPr marL="1515745" indent="0">
              <a:buNone/>
              <a:defRPr sz="1660"/>
            </a:lvl5pPr>
            <a:lvl6pPr marL="1894840" indent="0">
              <a:buNone/>
              <a:defRPr sz="1660"/>
            </a:lvl6pPr>
            <a:lvl7pPr marL="2273300" indent="0">
              <a:buNone/>
              <a:defRPr sz="1660"/>
            </a:lvl7pPr>
            <a:lvl8pPr marL="2652395" indent="0">
              <a:buNone/>
              <a:defRPr sz="1660"/>
            </a:lvl8pPr>
            <a:lvl9pPr marL="3031490" indent="0">
              <a:buNone/>
              <a:defRPr sz="166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025" y="3225641"/>
            <a:ext cx="2444336" cy="5975900"/>
          </a:xfrm>
        </p:spPr>
        <p:txBody>
          <a:bodyPr/>
          <a:lstStyle>
            <a:lvl1pPr marL="0" indent="0">
              <a:buNone/>
              <a:defRPr sz="1325"/>
            </a:lvl1pPr>
            <a:lvl2pPr marL="379095" indent="0">
              <a:buNone/>
              <a:defRPr sz="1160"/>
            </a:lvl2pPr>
            <a:lvl3pPr marL="757555" indent="0">
              <a:buNone/>
              <a:defRPr sz="995"/>
            </a:lvl3pPr>
            <a:lvl4pPr marL="1136650" indent="0">
              <a:buNone/>
              <a:defRPr sz="830"/>
            </a:lvl4pPr>
            <a:lvl5pPr marL="1515745" indent="0">
              <a:buNone/>
              <a:defRPr sz="830"/>
            </a:lvl5pPr>
            <a:lvl6pPr marL="1894840" indent="0">
              <a:buNone/>
              <a:defRPr sz="830"/>
            </a:lvl6pPr>
            <a:lvl7pPr marL="2273300" indent="0">
              <a:buNone/>
              <a:defRPr sz="830"/>
            </a:lvl7pPr>
            <a:lvl8pPr marL="2652395" indent="0">
              <a:buNone/>
              <a:defRPr sz="830"/>
            </a:lvl8pPr>
            <a:lvl9pPr marL="3031490" indent="0">
              <a:buNone/>
              <a:defRPr sz="83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0B2A-4154-4D5E-B6EC-A2EE3DA53D1E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C30D4-CEAD-4B76-8C16-86629FE9A36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0B2A-4154-4D5E-B6EC-A2EE3DA53D1E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C30D4-CEAD-4B76-8C16-86629FE9A36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23525" y="572452"/>
            <a:ext cx="1634163" cy="911194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1038" y="572452"/>
            <a:ext cx="4807754" cy="911194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0B2A-4154-4D5E-B6EC-A2EE3DA53D1E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C30D4-CEAD-4B76-8C16-86629FE9A36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038" y="572454"/>
            <a:ext cx="6536650" cy="2078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038" y="2862259"/>
            <a:ext cx="6536650" cy="6822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1037" y="9965641"/>
            <a:ext cx="1705213" cy="572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50B2A-4154-4D5E-B6EC-A2EE3DA53D1E}" type="datetimeFigureOut">
              <a:rPr lang="zh-CN" altLang="en-US" smtClean="0"/>
              <a:t>2025/5/8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10453" y="9965641"/>
            <a:ext cx="2557820" cy="572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52475" y="9965641"/>
            <a:ext cx="1705213" cy="572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C30D4-CEAD-4B76-8C16-86629FE9A36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57555" rtl="0" eaLnBrk="1" latinLnBrk="0" hangingPunct="1">
        <a:lnSpc>
          <a:spcPct val="90000"/>
        </a:lnSpc>
        <a:spcBef>
          <a:spcPct val="0"/>
        </a:spcBef>
        <a:buNone/>
        <a:defRPr sz="36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230" indent="-189230" algn="l" defTabSz="757555" rtl="0" eaLnBrk="1" latinLnBrk="0" hangingPunct="1">
        <a:lnSpc>
          <a:spcPct val="90000"/>
        </a:lnSpc>
        <a:spcBef>
          <a:spcPts val="830"/>
        </a:spcBef>
        <a:buFont typeface="Arial" panose="020B0604020202020204" pitchFamily="34" charset="0"/>
        <a:buChar char="•"/>
        <a:defRPr sz="2320" kern="1200">
          <a:solidFill>
            <a:schemeClr val="tx1"/>
          </a:solidFill>
          <a:latin typeface="+mn-lt"/>
          <a:ea typeface="+mn-ea"/>
          <a:cs typeface="+mn-cs"/>
        </a:defRPr>
      </a:lvl1pPr>
      <a:lvl2pPr marL="568325" indent="-189230" algn="l" defTabSz="757555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990" kern="1200">
          <a:solidFill>
            <a:schemeClr val="tx1"/>
          </a:solidFill>
          <a:latin typeface="+mn-lt"/>
          <a:ea typeface="+mn-ea"/>
          <a:cs typeface="+mn-cs"/>
        </a:defRPr>
      </a:lvl2pPr>
      <a:lvl3pPr marL="947420" indent="-189230" algn="l" defTabSz="757555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660" kern="1200">
          <a:solidFill>
            <a:schemeClr val="tx1"/>
          </a:solidFill>
          <a:latin typeface="+mn-lt"/>
          <a:ea typeface="+mn-ea"/>
          <a:cs typeface="+mn-cs"/>
        </a:defRPr>
      </a:lvl3pPr>
      <a:lvl4pPr marL="1326515" indent="-189230" algn="l" defTabSz="757555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704975" indent="-189230" algn="l" defTabSz="757555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2084070" indent="-189230" algn="l" defTabSz="757555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463165" indent="-189230" algn="l" defTabSz="757555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842260" indent="-189230" algn="l" defTabSz="757555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220720" indent="-189230" algn="l" defTabSz="757555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755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1pPr>
      <a:lvl2pPr marL="379095" algn="l" defTabSz="75755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2pPr>
      <a:lvl3pPr marL="757555" algn="l" defTabSz="75755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3pPr>
      <a:lvl4pPr marL="1136650" algn="l" defTabSz="75755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515745" algn="l" defTabSz="75755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1894840" algn="l" defTabSz="75755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273300" algn="l" defTabSz="75755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652395" algn="l" defTabSz="75755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031490" algn="l" defTabSz="75755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jpe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M]B4Q}W8V2YI1R1F0MCEH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8" y="2"/>
            <a:ext cx="7582044" cy="823010"/>
          </a:xfrm>
          <a:prstGeom prst="rect">
            <a:avLst/>
          </a:prstGeom>
        </p:spPr>
      </p:pic>
      <p:sp>
        <p:nvSpPr>
          <p:cNvPr id="84" name="Rectangle 9"/>
          <p:cNvSpPr>
            <a:spLocks noChangeArrowheads="1"/>
          </p:cNvSpPr>
          <p:nvPr/>
        </p:nvSpPr>
        <p:spPr bwMode="auto">
          <a:xfrm>
            <a:off x="105410" y="10460355"/>
            <a:ext cx="7364095" cy="240665"/>
          </a:xfrm>
          <a:prstGeom prst="rect">
            <a:avLst/>
          </a:prstGeom>
          <a:solidFill>
            <a:srgbClr val="0087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942" tIns="45972" rIns="91942" bIns="45972" numCol="1" anchor="t" anchorCtr="0" compatLnSpc="1"/>
          <a:lstStyle/>
          <a:p>
            <a:endParaRPr lang="zh-CN" altLang="en-US" sz="1810" dirty="0"/>
          </a:p>
        </p:txBody>
      </p:sp>
      <p:sp>
        <p:nvSpPr>
          <p:cNvPr id="97" name="矩形 96"/>
          <p:cNvSpPr/>
          <p:nvPr/>
        </p:nvSpPr>
        <p:spPr>
          <a:xfrm>
            <a:off x="3631059" y="1557078"/>
            <a:ext cx="3833091" cy="2676484"/>
          </a:xfrm>
          <a:prstGeom prst="rect">
            <a:avLst/>
          </a:prstGeom>
          <a:solidFill>
            <a:srgbClr val="C6E1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10" dirty="0"/>
          </a:p>
        </p:txBody>
      </p:sp>
      <p:sp>
        <p:nvSpPr>
          <p:cNvPr id="102" name="矩形 101"/>
          <p:cNvSpPr/>
          <p:nvPr/>
        </p:nvSpPr>
        <p:spPr>
          <a:xfrm>
            <a:off x="4097911" y="52358"/>
            <a:ext cx="3410165" cy="463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948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15" b="1" dirty="0"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Datasheet OPS</a:t>
            </a:r>
            <a:endParaRPr lang="zh-CN" altLang="en-US" sz="2415" b="1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108" name="Rectangle 36"/>
          <p:cNvSpPr>
            <a:spLocks noChangeArrowheads="1"/>
          </p:cNvSpPr>
          <p:nvPr/>
        </p:nvSpPr>
        <p:spPr bwMode="auto">
          <a:xfrm>
            <a:off x="166554" y="4025601"/>
            <a:ext cx="18192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defTabSz="91948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b="0" i="0" dirty="0">
                <a:solidFill>
                  <a:srgbClr val="000000"/>
                </a:solidFill>
                <a:effectLst/>
                <a:latin typeface="Segoe UI Web (West European)"/>
              </a:rPr>
              <a:t>Specifications</a:t>
            </a:r>
            <a:endParaRPr lang="zh-CN" altLang="en-US" sz="181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9" name="Rectangle 36"/>
          <p:cNvSpPr>
            <a:spLocks noChangeArrowheads="1"/>
          </p:cNvSpPr>
          <p:nvPr/>
        </p:nvSpPr>
        <p:spPr bwMode="auto">
          <a:xfrm>
            <a:off x="3701688" y="1289698"/>
            <a:ext cx="2130634" cy="556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defTabSz="91948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10" b="1" dirty="0">
                <a:solidFill>
                  <a:srgbClr val="221815"/>
                </a:solidFill>
                <a:ea typeface="微软雅黑" panose="020B0503020204020204" pitchFamily="34" charset="-122"/>
                <a:cs typeface="宋体" panose="02010600030101010101" pitchFamily="2" charset="-122"/>
              </a:rPr>
              <a:t>The product features</a:t>
            </a:r>
          </a:p>
        </p:txBody>
      </p:sp>
      <p:graphicFrame>
        <p:nvGraphicFramePr>
          <p:cNvPr id="70" name="表格 69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84242045"/>
              </p:ext>
            </p:extLst>
          </p:nvPr>
        </p:nvGraphicFramePr>
        <p:xfrm>
          <a:off x="104810" y="4340680"/>
          <a:ext cx="7358105" cy="610507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00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6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97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323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5974">
                <a:tc rowSpan="9">
                  <a:txBody>
                    <a:bodyPr/>
                    <a:lstStyle/>
                    <a:p>
                      <a:pPr marL="36195" algn="ctr" defTabSz="1042670" rtl="0" eaLnBrk="1" fontAlgn="ctr" latinLnBrk="0" hangingPunct="1">
                        <a:buNone/>
                      </a:pPr>
                      <a:r>
                        <a:rPr lang="en-US" altLang="zh-CN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Standard parameters</a:t>
                      </a:r>
                    </a:p>
                  </a:txBody>
                  <a:tcPr marL="9578" marR="9578" marT="9578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 defTabSz="1042670" rtl="0" eaLnBrk="1" fontAlgn="ctr" latinLnBrk="0" hangingPunct="1"/>
                      <a:r>
                        <a:rPr lang="en-U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</a:rPr>
                        <a:t>CPU</a:t>
                      </a:r>
                    </a:p>
                  </a:txBody>
                  <a:tcPr marL="9578" marR="9578" marT="9578" marB="0"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vl="0">
                        <a:lnSpc>
                          <a:spcPct val="150000"/>
                        </a:lnSpc>
                        <a:buNone/>
                        <a:defRPr/>
                      </a:pPr>
                      <a:r>
                        <a:rPr lang="en-US" altLang="zh-CN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®Intel Core™i5-8300H processor, frequency: 2.3GHz, 4 cores and 8 threads</a:t>
                      </a:r>
                      <a:endParaRPr lang="zh-CN" altLang="en-U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标准粗黑" panose="02000503000000000000" charset="-122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2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 defTabSz="1042670" rtl="0" eaLnBrk="1" fontAlgn="ctr" latinLnBrk="0" hangingPunct="1"/>
                      <a:r>
                        <a:rPr lang="en-US" altLang="zh-CN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memory</a:t>
                      </a:r>
                      <a:endParaRPr lang="zh-CN" altLang="en-U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6195" algn="l" defTabSz="1042670" rtl="0" eaLnBrk="1" fontAlgn="ctr" latinLnBrk="0" hangingPunct="1">
                        <a:buNone/>
                      </a:pPr>
                      <a:r>
                        <a:rPr lang="en-US" altLang="zh-CN" sz="1000" b="0" i="0" u="none" dirty="0">
                          <a:solidFill>
                            <a:srgbClr val="3E3A39"/>
                          </a:solidFill>
                          <a:latin typeface="标准粗黑" panose="02000503000000000000" charset="-122"/>
                          <a:ea typeface="标准粗黑" panose="02000503000000000000" charset="-122"/>
                        </a:rPr>
                        <a:t> 1*SO-DIMM </a:t>
                      </a:r>
                      <a:r>
                        <a:rPr lang="zh-CN" altLang="zh-CN" sz="1000" b="0" i="0" u="none" dirty="0">
                          <a:solidFill>
                            <a:srgbClr val="3E3A39"/>
                          </a:solidFill>
                          <a:latin typeface="标准粗黑" panose="02000503000000000000" charset="-122"/>
                          <a:ea typeface="标准粗黑" panose="02000503000000000000" charset="-122"/>
                        </a:rPr>
                        <a:t>DDR</a:t>
                      </a:r>
                      <a:r>
                        <a:rPr lang="en-US" altLang="zh-CN" sz="1000" b="0" i="0" u="none" dirty="0">
                          <a:solidFill>
                            <a:srgbClr val="3E3A39"/>
                          </a:solidFill>
                          <a:latin typeface="标准粗黑" panose="02000503000000000000" charset="-122"/>
                          <a:ea typeface="标准粗黑" panose="02000503000000000000" charset="-122"/>
                        </a:rPr>
                        <a:t>4 2666</a:t>
                      </a:r>
                      <a:r>
                        <a:rPr lang="zh-CN" altLang="zh-CN" sz="1000" b="0" i="0" u="none" dirty="0">
                          <a:solidFill>
                            <a:srgbClr val="3E3A39"/>
                          </a:solidFill>
                          <a:latin typeface="标准粗黑" panose="02000503000000000000" charset="-122"/>
                          <a:ea typeface="标准粗黑" panose="02000503000000000000" charset="-122"/>
                        </a:rPr>
                        <a:t>MHz </a:t>
                      </a:r>
                      <a:r>
                        <a:rPr lang="en-US" altLang="zh-CN" sz="1000" b="0" i="0" u="none" dirty="0">
                          <a:solidFill>
                            <a:srgbClr val="3E3A39"/>
                          </a:solidFill>
                          <a:latin typeface="标准粗黑" panose="02000503000000000000" charset="-122"/>
                          <a:ea typeface="标准粗黑" panose="02000503000000000000" charset="-122"/>
                        </a:rPr>
                        <a:t> 8</a:t>
                      </a:r>
                      <a:r>
                        <a:rPr lang="zh-CN" altLang="zh-CN" sz="1000" b="0" i="0" u="none" dirty="0">
                          <a:solidFill>
                            <a:srgbClr val="3E3A39"/>
                          </a:solidFill>
                          <a:latin typeface="标准粗黑" panose="02000503000000000000" charset="-122"/>
                          <a:ea typeface="标准粗黑" panose="02000503000000000000" charset="-122"/>
                        </a:rPr>
                        <a:t>GB memory</a:t>
                      </a:r>
                      <a:r>
                        <a:rPr lang="en-US" altLang="zh-CN" sz="1000" b="0" i="0" u="none" dirty="0">
                          <a:solidFill>
                            <a:srgbClr val="3E3A39"/>
                          </a:solidFill>
                          <a:latin typeface="标准粗黑" panose="02000503000000000000" charset="-122"/>
                          <a:ea typeface="标准粗黑" panose="02000503000000000000" charset="-122"/>
                        </a:rPr>
                        <a:t>   </a:t>
                      </a:r>
                      <a:endParaRPr lang="en-US" altLang="zh-CN" sz="1000" b="0" i="0" u="none" strike="noStrike" kern="1200" dirty="0">
                        <a:solidFill>
                          <a:srgbClr val="3E3A39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41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36195" algn="ctr" defTabSz="1042670" rtl="0" eaLnBrk="1" fontAlgn="ctr" latinLnBrk="0" hangingPunct="1"/>
                      <a:r>
                        <a:rPr lang="en-US" altLang="zh-CN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storage</a:t>
                      </a:r>
                      <a:endParaRPr lang="zh-CN" altLang="en-U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  <a:sym typeface="+mn-ea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6195" algn="l" defTabSz="1042670" rtl="0" eaLnBrk="1" fontAlgn="ctr" latinLnBrk="0" hangingPunct="1">
                        <a:buNone/>
                      </a:pPr>
                      <a:r>
                        <a:rPr lang="en-US" altLang="zh-CN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1*M.2 2280 port supports NVME and SATA dual protocols (SSD-256G)</a:t>
                      </a:r>
                      <a:endParaRPr lang="zh-CN" altLang="en-US" sz="700" dirty="0">
                        <a:solidFill>
                          <a:srgbClr val="3E3A39"/>
                        </a:solidFill>
                        <a:latin typeface="标准粗黑" panose="02000503000000000000" charset="-122"/>
                        <a:ea typeface="标准粗黑" panose="02000503000000000000" charset="-122"/>
                        <a:cs typeface="标准粗黑" panose="02000503000000000000" charset="-122"/>
                        <a:sym typeface="+mn-ea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968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36195" marR="0" lvl="0" indent="0" algn="l" defTabSz="10426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>
                          <a:solidFill>
                            <a:srgbClr val="3E3A39"/>
                          </a:solidFill>
                          <a:latin typeface="标准粗黑" panose="02000503000000000000" charset="-122"/>
                          <a:ea typeface="标准粗黑" panose="02000503000000000000" charset="-122"/>
                          <a:sym typeface="+mn-ea"/>
                        </a:rPr>
                        <a:t>1*</a:t>
                      </a:r>
                      <a:r>
                        <a:rPr lang="zh-CN" altLang="en-US" sz="1000" dirty="0">
                          <a:solidFill>
                            <a:srgbClr val="3E3A39"/>
                          </a:solidFill>
                          <a:latin typeface="标准粗黑" panose="02000503000000000000" charset="-122"/>
                          <a:ea typeface="标准粗黑" panose="02000503000000000000" charset="-122"/>
                          <a:sym typeface="+mn-ea"/>
                        </a:rPr>
                        <a:t> </a:t>
                      </a:r>
                      <a:r>
                        <a:rPr lang="en-US" altLang="zh-CN" sz="1000" dirty="0">
                          <a:solidFill>
                            <a:srgbClr val="3E3A39"/>
                          </a:solidFill>
                          <a:latin typeface="标准粗黑" panose="02000503000000000000" charset="-122"/>
                          <a:ea typeface="标准粗黑" panose="02000503000000000000" charset="-122"/>
                          <a:sym typeface="+mn-ea"/>
                        </a:rPr>
                        <a:t>2.5" SATA HDD</a:t>
                      </a:r>
                    </a:p>
                  </a:txBody>
                  <a:tcPr marL="9578" marR="9578" marT="9578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62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 defTabSz="1042670" rtl="0" eaLnBrk="1" fontAlgn="ctr" latinLnBrk="0" hangingPunct="1"/>
                      <a:r>
                        <a:rPr lang="en-US" altLang="zh-CN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Graphics</a:t>
                      </a:r>
                      <a:endParaRPr lang="zh-CN" altLang="en-U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6195" algn="l" defTabSz="1042670" rtl="0" eaLnBrk="1" fontAlgn="ctr" latinLnBrk="0" hangingPunct="1">
                        <a:buNone/>
                      </a:pPr>
                      <a:r>
                        <a:rPr lang="en-US" altLang="zh-CN" sz="10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</a:rPr>
                        <a:t>Intel® UHD Graphics 630</a:t>
                      </a:r>
                    </a:p>
                  </a:txBody>
                  <a:tcPr marL="9578" marR="9578" marT="9578" marB="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387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marL="36195" algn="ctr" defTabSz="1042670" rtl="0" eaLnBrk="1" fontAlgn="ctr" latinLnBrk="0" hangingPunct="1">
                        <a:buNone/>
                      </a:pPr>
                      <a:r>
                        <a:rPr lang="en-US" altLang="zh-CN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Display the output</a:t>
                      </a:r>
                      <a:endParaRPr lang="zh-CN" altLang="en-U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  <a:sym typeface="+mn-ea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6195" algn="l" defTabSz="1042670" rtl="0" eaLnBrk="1" fontAlgn="ctr" latinLnBrk="0" hangingPunct="1">
                        <a:buNone/>
                      </a:pPr>
                      <a:r>
                        <a:rPr lang="en-US" altLang="zh-CN" sz="9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HDMI/DP</a:t>
                      </a:r>
                      <a:r>
                        <a:rPr lang="zh-CN" altLang="en-US" sz="9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 </a:t>
                      </a:r>
                      <a:r>
                        <a:rPr lang="en-US" altLang="zh-CN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Synchronous and asynchronous dual display is supported</a:t>
                      </a:r>
                      <a:endParaRPr lang="zh-CN" altLang="en-US" sz="900" b="0" i="0" u="none" strike="noStrike" kern="1200" dirty="0">
                        <a:solidFill>
                          <a:srgbClr val="3E3A39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标准粗黑" panose="02000503000000000000" charset="-122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3953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36195" algn="ctr" defTabSz="1042670" rtl="0" eaLnBrk="1" fontAlgn="ctr" latinLnBrk="0" hangingPunct="1"/>
                      <a:r>
                        <a:rPr lang="en-US" altLang="zh-CN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Internet</a:t>
                      </a:r>
                      <a:endParaRPr lang="zh-CN" altLang="en-U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195" algn="l" defTabSz="1042670" rtl="0" eaLnBrk="1" fontAlgn="ctr" latinLnBrk="0" hangingPunct="1">
                        <a:buNone/>
                      </a:pPr>
                      <a:r>
                        <a:rPr lang="en-US" altLang="zh-CN" sz="1000" b="0" i="0" u="none" strike="noStrike" kern="120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</a:rPr>
                        <a:t>LAN</a:t>
                      </a:r>
                    </a:p>
                  </a:txBody>
                  <a:tcPr marL="9578" marR="9578" marT="95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6195" algn="l" defTabSz="1042670" rtl="0" eaLnBrk="1" fontAlgn="ctr" latinLnBrk="0" hangingPunct="1"/>
                      <a:r>
                        <a:rPr lang="en-US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Realtek RTL8111H 10M/100M/1000M  Ethernet</a:t>
                      </a:r>
                      <a:endParaRPr lang="en-US" altLang="zh-CN" sz="1000" b="0" i="0" u="none" strike="noStrike" kern="1200" dirty="0">
                        <a:solidFill>
                          <a:srgbClr val="3E3A39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354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195" algn="l" defTabSz="1042670" rtl="0" eaLnBrk="1" fontAlgn="ctr" latinLnBrk="0" hangingPunct="1">
                        <a:buNone/>
                      </a:pPr>
                      <a:r>
                        <a:rPr lang="en-US" altLang="zh-CN" sz="10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</a:rPr>
                        <a:t>WIFI</a:t>
                      </a:r>
                    </a:p>
                  </a:txBody>
                  <a:tcPr marL="9578" marR="9578" marT="95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6195" marR="0" lvl="0" indent="0" algn="l" defTabSz="10426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1*M.2 2230 for </a:t>
                      </a:r>
                      <a:r>
                        <a:rPr lang="en-US" altLang="zh-CN" sz="1000" b="0" i="0" u="none" strike="noStrike" kern="1200" dirty="0" err="1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Wifi+BT</a:t>
                      </a:r>
                      <a:r>
                        <a:rPr lang="en-US" altLang="zh-CN" sz="10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 4.2 </a:t>
                      </a:r>
                      <a:r>
                        <a:rPr lang="en-US" altLang="zh-CN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Dual antennas are supported</a:t>
                      </a:r>
                      <a:endParaRPr lang="zh-CN" altLang="en-US" sz="1000" b="0" i="0" u="none" strike="noStrike" kern="1200" dirty="0" err="1">
                        <a:solidFill>
                          <a:srgbClr val="3E3A39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标准粗黑" panose="02000503000000000000" charset="-122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62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195" algn="ctr" defTabSz="1042670" rtl="0" eaLnBrk="1" fontAlgn="ctr" latinLnBrk="0" hangingPunct="1"/>
                      <a:r>
                        <a:rPr lang="en-US" altLang="zh-CN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audio</a:t>
                      </a:r>
                      <a:endParaRPr lang="zh-CN" altLang="en-U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6195" algn="l" defTabSz="1042670" rtl="0" eaLnBrk="1" fontAlgn="ctr" latinLnBrk="0" hangingPunct="1">
                        <a:buNone/>
                      </a:pPr>
                      <a:r>
                        <a:rPr lang="zh-CN" sz="1000" b="0" i="0" u="none" dirty="0">
                          <a:solidFill>
                            <a:srgbClr val="3E3A39"/>
                          </a:solidFill>
                          <a:latin typeface="标准粗黑" panose="02000503000000000000" charset="-122"/>
                          <a:ea typeface="标准粗黑" panose="02000503000000000000" charset="-122"/>
                        </a:rPr>
                        <a:t>Realtek ALC</a:t>
                      </a:r>
                      <a:r>
                        <a:rPr lang="en-US" altLang="zh-CN" sz="1000" b="0" i="0" u="none" dirty="0">
                          <a:solidFill>
                            <a:srgbClr val="3E3A39"/>
                          </a:solidFill>
                          <a:latin typeface="标准粗黑" panose="02000503000000000000" charset="-122"/>
                          <a:ea typeface="标准粗黑" panose="02000503000000000000" charset="-122"/>
                        </a:rPr>
                        <a:t>887</a:t>
                      </a:r>
                      <a:r>
                        <a:rPr lang="zh-CN" sz="1000" b="0" i="0" u="none" dirty="0">
                          <a:solidFill>
                            <a:srgbClr val="3E3A39"/>
                          </a:solidFill>
                          <a:latin typeface="标准粗黑" panose="02000503000000000000" charset="-122"/>
                          <a:ea typeface="标准粗黑" panose="02000503000000000000" charset="-122"/>
                        </a:rPr>
                        <a:t> hd audio 5.1 channel</a:t>
                      </a:r>
                      <a:endParaRPr lang="zh-CN" altLang="en-US" sz="1000" b="0" i="0" u="none" strike="noStrike" kern="1200" dirty="0">
                        <a:solidFill>
                          <a:srgbClr val="3E3A39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3870">
                <a:tc rowSpan="2">
                  <a:txBody>
                    <a:bodyPr/>
                    <a:lstStyle/>
                    <a:p>
                      <a:pPr marL="36195" algn="ctr" defTabSz="1042670" rtl="0" eaLnBrk="1" fontAlgn="ctr" latinLnBrk="0" hangingPunct="1">
                        <a:buNone/>
                      </a:pPr>
                      <a:r>
                        <a:rPr lang="en-US" altLang="zh-CN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I/O port</a:t>
                      </a:r>
                      <a:endParaRPr lang="zh-CN" altLang="en-U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标准粗黑" panose="02000503000000000000" charset="-122"/>
                      </a:endParaRPr>
                    </a:p>
                  </a:txBody>
                  <a:tcPr marL="9578" marR="9578" marT="9578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 defTabSz="1042670" rtl="0" eaLnBrk="1" fontAlgn="ctr" latinLnBrk="0" hangingPunct="1">
                        <a:buNone/>
                      </a:pPr>
                      <a:r>
                        <a:rPr lang="en-US" altLang="zh-CN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Front-facing interface</a:t>
                      </a:r>
                      <a:endParaRPr lang="zh-CN" altLang="en-U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6195" algn="l" defTabSz="1042670" rtl="0" eaLnBrk="1" fontAlgn="ctr" latinLnBrk="0" hangingPunct="1">
                        <a:buNone/>
                      </a:pPr>
                      <a:r>
                        <a:rPr lang="zh-CN" altLang="en-US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1*HDMI </a:t>
                      </a:r>
                      <a:r>
                        <a:rPr lang="en-US" altLang="zh-CN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1.4 out</a:t>
                      </a:r>
                      <a:r>
                        <a:rPr lang="zh-CN" altLang="en-US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  1*DP </a:t>
                      </a:r>
                      <a:r>
                        <a:rPr lang="en-US" altLang="zh-CN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1.2 out</a:t>
                      </a:r>
                      <a:r>
                        <a:rPr lang="zh-CN" altLang="en-US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  </a:t>
                      </a:r>
                      <a:r>
                        <a:rPr lang="en-US" altLang="zh-CN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4</a:t>
                      </a:r>
                      <a:r>
                        <a:rPr lang="zh-CN" altLang="en-US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*USB3.</a:t>
                      </a:r>
                      <a:r>
                        <a:rPr lang="en-US" altLang="zh-CN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0 2*USB 2.0</a:t>
                      </a:r>
                      <a:r>
                        <a:rPr lang="zh-CN" altLang="en-US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 </a:t>
                      </a:r>
                      <a:r>
                        <a:rPr lang="en-US" altLang="zh-CN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 1</a:t>
                      </a:r>
                      <a:r>
                        <a:rPr lang="zh-CN" altLang="en-US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* </a:t>
                      </a:r>
                      <a:r>
                        <a:rPr lang="en-US" altLang="zh-CN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RJ45</a:t>
                      </a:r>
                      <a:r>
                        <a:rPr lang="zh-CN" altLang="en-US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 1*P</a:t>
                      </a:r>
                      <a:r>
                        <a:rPr lang="en-US" altLang="zh-CN" sz="1000" dirty="0" err="1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ower</a:t>
                      </a:r>
                      <a:r>
                        <a:rPr lang="zh-CN" altLang="en-US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  1* </a:t>
                      </a:r>
                      <a:r>
                        <a:rPr lang="en-US" altLang="zh-CN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Reset</a:t>
                      </a:r>
                      <a:r>
                        <a:rPr lang="zh-CN" altLang="en-US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  1*</a:t>
                      </a:r>
                      <a:r>
                        <a:rPr lang="en-US" altLang="zh-CN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L</a:t>
                      </a:r>
                      <a:r>
                        <a:rPr lang="zh-CN" altLang="en-US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ine out </a:t>
                      </a:r>
                      <a:r>
                        <a:rPr lang="en-US" altLang="zh-CN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1*M</a:t>
                      </a:r>
                      <a:r>
                        <a:rPr lang="zh-CN" altLang="en-US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ic </a:t>
                      </a:r>
                      <a:r>
                        <a:rPr lang="en-US" altLang="zh-CN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in 1*Type-C</a:t>
                      </a:r>
                      <a:r>
                        <a:rPr lang="zh-CN" altLang="en-US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（</a:t>
                      </a:r>
                      <a:r>
                        <a:rPr lang="en-US" altLang="zh-CN" sz="900" dirty="0">
                          <a:solidFill>
                            <a:srgbClr val="3E3A3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ahoma" panose="020B0604030504040204" pitchFamily="34" charset="0"/>
                          <a:sym typeface="+mn-ea"/>
                        </a:rPr>
                        <a:t>USB2.0</a:t>
                      </a:r>
                      <a:r>
                        <a:rPr lang="en-US" altLang="zh-CN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transmit</a:t>
                      </a:r>
                      <a:r>
                        <a:rPr lang="zh-CN" altLang="en-US" sz="1000" dirty="0">
                          <a:solidFill>
                            <a:srgbClr val="3E3A3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ahoma" panose="020B0604030504040204" pitchFamily="34" charset="0"/>
                          <a:sym typeface="+mn-ea"/>
                        </a:rPr>
                        <a:t>）</a:t>
                      </a:r>
                      <a:endParaRPr lang="en-US" altLang="zh-CN" sz="1000" b="0" i="0" u="none" strike="noStrike" kern="1200" dirty="0">
                        <a:solidFill>
                          <a:srgbClr val="3E3A39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  <a:sym typeface="+mn-ea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62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algn="ctr" defTabSz="1042670" rtl="0" eaLnBrk="1" fontAlgn="ctr" latinLnBrk="0" hangingPunct="1">
                        <a:buNone/>
                      </a:pPr>
                      <a:r>
                        <a:rPr lang="en-US" altLang="zh-CN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Rear interface</a:t>
                      </a:r>
                      <a:endParaRPr lang="zh-CN" altLang="en-U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6195" marR="0" lvl="0" indent="0" algn="l" defTabSz="10426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1</a:t>
                      </a:r>
                      <a:r>
                        <a:rPr lang="zh-CN" altLang="en-US" sz="10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*</a:t>
                      </a:r>
                      <a:r>
                        <a:rPr lang="en-US" altLang="zh-CN" sz="10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JAE 80PIN</a:t>
                      </a:r>
                      <a:r>
                        <a:rPr lang="zh-CN" altLang="en-US" sz="10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：</a:t>
                      </a:r>
                      <a:r>
                        <a:rPr lang="en-US" altLang="zh-CN" sz="10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HDMI out</a:t>
                      </a:r>
                    </a:p>
                  </a:txBody>
                  <a:tcPr marL="9578" marR="9578" marT="9578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1402">
                <a:tc>
                  <a:txBody>
                    <a:bodyPr/>
                    <a:lstStyle/>
                    <a:p>
                      <a:pPr marL="36195" algn="ctr" defTabSz="1042670" rtl="0" eaLnBrk="1" fontAlgn="ctr" latinLnBrk="0" hangingPunct="1">
                        <a:buNone/>
                      </a:pPr>
                      <a:r>
                        <a:rPr lang="en-US" altLang="zh-CN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</a:rPr>
                        <a:t>Power supply parameters</a:t>
                      </a:r>
                      <a:endParaRPr lang="zh-CN" altLang="en-U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</a:endParaRPr>
                    </a:p>
                  </a:txBody>
                  <a:tcPr marL="9578" marR="9578" marT="9578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 defTabSz="1042670" rtl="0" eaLnBrk="1" fontAlgn="ctr" latinLnBrk="0" hangingPunct="1"/>
                      <a:r>
                        <a:rPr lang="en-US" altLang="zh-CN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Power input</a:t>
                      </a:r>
                      <a:endParaRPr lang="zh-CN" altLang="en-U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6195" algn="l" defTabSz="1042670" rtl="0" eaLnBrk="1" fontAlgn="ctr" latinLnBrk="0" hangingPunct="1">
                        <a:buNone/>
                      </a:pPr>
                      <a:r>
                        <a:rPr lang="en-US" altLang="en-US" sz="10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  <a:sym typeface="+mn-ea"/>
                        </a:rPr>
                        <a:t>19V4.74A</a:t>
                      </a:r>
                      <a:endParaRPr lang="en-US" altLang="en-US" sz="1000" b="0" i="0" u="none" strike="noStrike" kern="1200" dirty="0">
                        <a:solidFill>
                          <a:srgbClr val="3E3A39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  <a:sym typeface="+mn-ea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03030">
                <a:tc rowSpan="2">
                  <a:txBody>
                    <a:bodyPr/>
                    <a:lstStyle/>
                    <a:p>
                      <a:pPr marL="36195" algn="ctr" defTabSz="1042670" rtl="0" eaLnBrk="1" fontAlgn="ctr" latinLnBrk="0" hangingPunct="1">
                        <a:buNone/>
                      </a:pPr>
                      <a:r>
                        <a:rPr lang="en-US" altLang="zh-CN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</a:rPr>
                        <a:t>Size parameters</a:t>
                      </a:r>
                      <a:endParaRPr lang="zh-CN" altLang="en-U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</a:endParaRPr>
                    </a:p>
                  </a:txBody>
                  <a:tcPr marL="9578" marR="9578" marT="9578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 defTabSz="1042670" rtl="0" eaLnBrk="1" fontAlgn="ctr" latinLnBrk="0" hangingPunct="1"/>
                      <a:r>
                        <a:rPr lang="en-US" altLang="zh-CN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Dimensions of the main unit</a:t>
                      </a:r>
                      <a:r>
                        <a:rPr lang="zh-CN" altLang="en-U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（</a:t>
                      </a:r>
                      <a:r>
                        <a:rPr lang="en-US" altLang="zh-CN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mm</a:t>
                      </a:r>
                      <a:r>
                        <a:rPr lang="zh-CN" altLang="en-U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）</a:t>
                      </a:r>
                    </a:p>
                  </a:txBody>
                  <a:tcPr marL="9578" marR="9578" marT="95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6195" algn="l" defTabSz="1042670" rtl="0" eaLnBrk="1" fontAlgn="ctr" latinLnBrk="0" hangingPunct="1">
                        <a:buNone/>
                      </a:pPr>
                      <a:r>
                        <a:rPr lang="en-US" altLang="zh-CN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Bare metal</a:t>
                      </a:r>
                      <a:r>
                        <a:rPr lang="en-US" altLang="zh-CN" sz="900" b="0" i="0" u="none" strike="noStrike" kern="1200" baseline="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: 195</a:t>
                      </a:r>
                      <a:r>
                        <a:rPr lang="zh-CN" altLang="en-US" sz="900" b="0" i="0" u="none" strike="noStrike" kern="1200" baseline="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*180*</a:t>
                      </a:r>
                      <a:r>
                        <a:rPr lang="en-US" altLang="zh-CN" sz="900" b="0" i="0" u="none" strike="noStrike" kern="1200" baseline="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30</a:t>
                      </a:r>
                    </a:p>
                  </a:txBody>
                  <a:tcPr marL="9578" marR="9578" marT="95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6195" algn="l" defTabSz="1042670" rtl="0" eaLnBrk="1" fontAlgn="ctr" latinLnBrk="0" hangingPunct="1">
                        <a:buNone/>
                      </a:pPr>
                      <a:r>
                        <a:rPr lang="en-US" altLang="zh-CN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Box dimensions</a:t>
                      </a:r>
                      <a:r>
                        <a:rPr lang="zh-CN" altLang="en-US" sz="900" b="0" i="0" u="none" strike="noStrike" kern="1200" baseline="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：</a:t>
                      </a:r>
                      <a:r>
                        <a:rPr lang="en-US" altLang="zh-CN" sz="900" b="0" i="0" u="none" strike="noStrike" kern="1200" baseline="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282*257*79mm</a:t>
                      </a:r>
                    </a:p>
                  </a:txBody>
                  <a:tcPr marL="9578" marR="9578" marT="9578" marB="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162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 defTabSz="1042670" rtl="0" eaLnBrk="1" fontAlgn="ctr" latinLnBrk="0" hangingPunct="1"/>
                      <a:r>
                        <a:rPr lang="en-US" altLang="zh-CN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weight</a:t>
                      </a:r>
                      <a:r>
                        <a:rPr lang="zh-CN" altLang="en-U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（</a:t>
                      </a:r>
                      <a:r>
                        <a:rPr lang="en-US" altLang="zh-CN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kg</a:t>
                      </a:r>
                      <a:r>
                        <a:rPr lang="zh-CN" altLang="en-US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）</a:t>
                      </a:r>
                    </a:p>
                  </a:txBody>
                  <a:tcPr marL="9578" marR="9578" marT="95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6195" algn="l" defTabSz="1042670" rtl="0" eaLnBrk="1" fontAlgn="ctr" latinLnBrk="0" hangingPunct="1">
                        <a:buNone/>
                      </a:pPr>
                      <a:r>
                        <a:rPr lang="en-US" altLang="zh-CN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 weight</a:t>
                      </a:r>
                      <a:r>
                        <a:rPr lang="zh-CN" altLang="en-US" sz="10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≈</a:t>
                      </a:r>
                      <a:r>
                        <a:rPr lang="en-US" altLang="zh-CN" sz="10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1.2</a:t>
                      </a:r>
                      <a:r>
                        <a:rPr lang="zh-CN" altLang="en-US" sz="10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  </a:t>
                      </a:r>
                      <a:r>
                        <a:rPr lang="en-US" altLang="zh-CN" sz="9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Kg</a:t>
                      </a:r>
                      <a:r>
                        <a:rPr lang="zh-CN" altLang="en-US" sz="9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                         </a:t>
                      </a:r>
                      <a:r>
                        <a:rPr lang="en-US" altLang="zh-CN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gross weight</a:t>
                      </a:r>
                      <a:r>
                        <a:rPr lang="zh-CN" altLang="en-US" sz="10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≈</a:t>
                      </a:r>
                      <a:r>
                        <a:rPr lang="en-US" altLang="zh-CN" sz="10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1.4 Kg</a:t>
                      </a:r>
                    </a:p>
                  </a:txBody>
                  <a:tcPr marL="9578" marR="9578" marT="9578" marB="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53870">
                <a:tc rowSpan="3">
                  <a:txBody>
                    <a:bodyPr/>
                    <a:lstStyle/>
                    <a:p>
                      <a:pPr marL="36195" algn="ctr" defTabSz="1042670" rtl="0" eaLnBrk="1" fontAlgn="ctr" latinLnBrk="0" hangingPunct="1">
                        <a:buNone/>
                      </a:pPr>
                      <a:r>
                        <a:rPr lang="en-US" altLang="zh-CN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</a:rPr>
                        <a:t>Temperature and humidity.</a:t>
                      </a:r>
                      <a:endParaRPr lang="zh-CN" altLang="en-U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</a:endParaRPr>
                    </a:p>
                  </a:txBody>
                  <a:tcPr marL="9578" marR="9578" marT="9578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 defTabSz="1042670" rtl="0" eaLnBrk="1" fontAlgn="ctr" latinLnBrk="0" hangingPunct="1"/>
                      <a:r>
                        <a:rPr lang="en-US" altLang="zh-CN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Operating temperature</a:t>
                      </a:r>
                      <a:endParaRPr lang="zh-CN" altLang="en-U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6195" algn="l" defTabSz="1042670" rtl="0" eaLnBrk="1" fontAlgn="ctr" latinLnBrk="0" hangingPunct="1">
                        <a:buNone/>
                      </a:pPr>
                      <a:r>
                        <a:rPr lang="zh-CN" altLang="en-US" sz="10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0°C~ 45°C</a:t>
                      </a:r>
                    </a:p>
                  </a:txBody>
                  <a:tcPr marL="9578" marR="9578" marT="9578" marB="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5387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 defTabSz="1042670" rtl="0" eaLnBrk="1" fontAlgn="ctr" latinLnBrk="0" hangingPunct="1"/>
                      <a:r>
                        <a:rPr lang="en-US" altLang="zh-CN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Storage temperature</a:t>
                      </a:r>
                      <a:endParaRPr lang="zh-CN" altLang="en-U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6195" algn="l" defTabSz="1042670" rtl="0" eaLnBrk="1" fontAlgn="ctr" latinLnBrk="0" hangingPunct="1">
                        <a:buNone/>
                      </a:pPr>
                      <a:r>
                        <a:rPr lang="zh-CN" altLang="en-US" sz="10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-40°C~ 80°C</a:t>
                      </a:r>
                    </a:p>
                  </a:txBody>
                  <a:tcPr marL="9578" marR="9578" marT="9578" marB="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5387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 defTabSz="1042670" rtl="0" eaLnBrk="1" fontAlgn="ctr" latinLnBrk="0" hangingPunct="1">
                        <a:buNone/>
                      </a:pPr>
                      <a:r>
                        <a:rPr lang="en-US" altLang="zh-CN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Operating humidity</a:t>
                      </a:r>
                      <a:endParaRPr lang="zh-CN" altLang="en-U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6195" algn="l" defTabSz="1042670" rtl="0" eaLnBrk="1" fontAlgn="ctr" latinLnBrk="0" hangingPunct="1">
                        <a:buNone/>
                      </a:pPr>
                      <a:r>
                        <a:rPr lang="zh-CN" altLang="en-US" sz="10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标准粗黑" panose="02000503000000000000" charset="-122"/>
                        </a:rPr>
                        <a:t>10% - 95% @40°C </a:t>
                      </a:r>
                      <a:r>
                        <a:rPr lang="en-US" altLang="zh-CN" sz="149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condensation</a:t>
                      </a:r>
                      <a:endParaRPr lang="zh-CN" altLang="en-US" sz="1000" b="0" i="0" u="none" strike="noStrike" kern="1200" dirty="0">
                        <a:solidFill>
                          <a:srgbClr val="3E3A39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标准粗黑" panose="02000503000000000000" charset="-122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676117">
                <a:tc>
                  <a:txBody>
                    <a:bodyPr/>
                    <a:lstStyle/>
                    <a:p>
                      <a:pPr marL="36195" algn="ctr" defTabSz="1042670" rtl="0" eaLnBrk="1" fontAlgn="ctr" latinLnBrk="0" hangingPunct="1">
                        <a:buNone/>
                      </a:pPr>
                      <a:r>
                        <a:rPr lang="en-US" altLang="zh-CN" sz="149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system</a:t>
                      </a:r>
                      <a:endParaRPr lang="zh-CN" altLang="en-U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</a:endParaRPr>
                    </a:p>
                  </a:txBody>
                  <a:tcPr marL="9578" marR="9578" marT="9578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" algn="ctr" defTabSz="1042670" rtl="0" eaLnBrk="1" fontAlgn="ctr" latinLnBrk="0" hangingPunct="1">
                        <a:buNone/>
                      </a:pPr>
                      <a:r>
                        <a:rPr lang="en-US" altLang="zh-CN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operating system is supported</a:t>
                      </a:r>
                      <a:endParaRPr lang="zh-CN" altLang="en-U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标准粗黑" panose="02000503000000000000" charset="-122"/>
                        <a:ea typeface="标准粗黑" panose="02000503000000000000" charset="-122"/>
                        <a:cs typeface="Tahoma" panose="020B0604030504040204" pitchFamily="34" charset="0"/>
                      </a:endParaRPr>
                    </a:p>
                  </a:txBody>
                  <a:tcPr marL="9578" marR="9578" marT="95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6195" algn="l" defTabSz="1042670" rtl="0" eaLnBrk="1" fontAlgn="ctr" latinLnBrk="0" hangingPunct="1">
                        <a:buNone/>
                      </a:pPr>
                      <a:r>
                        <a:rPr lang="zh-CN" altLang="en-US" sz="10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</a:rPr>
                        <a:t>Windows </a:t>
                      </a:r>
                      <a:r>
                        <a:rPr lang="en-US" altLang="zh-CN" sz="10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</a:rPr>
                        <a:t>7/</a:t>
                      </a:r>
                      <a:r>
                        <a:rPr lang="zh-CN" altLang="en-US" sz="1000" b="0" i="0" u="none" strike="noStrike" kern="1200" dirty="0">
                          <a:solidFill>
                            <a:srgbClr val="3E3A39"/>
                          </a:solidFill>
                          <a:effectLst/>
                          <a:latin typeface="标准粗黑" panose="02000503000000000000" charset="-122"/>
                          <a:ea typeface="标准粗黑" panose="02000503000000000000" charset="-122"/>
                          <a:cs typeface="Tahoma" panose="020B0604030504040204" pitchFamily="34" charset="0"/>
                        </a:rPr>
                        <a:t>10, Linux</a:t>
                      </a:r>
                    </a:p>
                  </a:txBody>
                  <a:tcPr marL="9578" marR="9578" marT="9578" marB="0" anchor="ctr">
                    <a:lnL>
                      <a:noFill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85" name="矩形 84"/>
          <p:cNvSpPr/>
          <p:nvPr/>
        </p:nvSpPr>
        <p:spPr>
          <a:xfrm>
            <a:off x="104810" y="10514621"/>
            <a:ext cx="4536457" cy="194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805"/>
              </a:lnSpc>
              <a:defRPr/>
            </a:pPr>
            <a:r>
              <a:rPr lang="en-US" altLang="zh-CN" sz="800" b="0" i="0" dirty="0">
                <a:solidFill>
                  <a:srgbClr val="000000"/>
                </a:solidFill>
                <a:effectLst/>
                <a:latin typeface="Segoe UI Web (West European)"/>
              </a:rPr>
              <a:t>Product specifications are for reference only and are subject to change without notice</a:t>
            </a:r>
            <a:endParaRPr lang="zh-CN" altLang="en-US" sz="785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631059" y="1557078"/>
            <a:ext cx="3615365" cy="3165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2085" indent="-172085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1010" dirty="0">
                <a:latin typeface="标准粗黑" panose="02000503000000000000" charset="-122"/>
                <a:ea typeface="标准粗黑" panose="02000503000000000000" charset="-122"/>
                <a:cs typeface="标准粗黑" panose="02000503000000000000" charset="-122"/>
              </a:rPr>
              <a:t>Supports Coffee Lake-H 8th 9th Gen Intel ® Core ™i3 i5 i7 processors
The display has HDMI DP and supports synchronous/asynchronous dual display  
Compatible with OPS-C full series of products to upgrade and switch
BIOS supports AMI 64Mbit diskless boot power-on and timed boot
JAE 80PIN connection interface is supported
The hardware supports one-click system restoration function</a:t>
            </a:r>
            <a:endParaRPr lang="zh-CN" altLang="en-US" sz="1010" dirty="0">
              <a:latin typeface="标准粗黑" panose="02000503000000000000" charset="-122"/>
              <a:ea typeface="标准粗黑" panose="02000503000000000000" charset="-122"/>
              <a:cs typeface="标准粗黑" panose="02000503000000000000" charset="-122"/>
            </a:endParaRPr>
          </a:p>
          <a:p>
            <a:pPr lvl="0"/>
            <a:endParaRPr lang="zh-CN" altLang="en-US" sz="1055" dirty="0"/>
          </a:p>
          <a:p>
            <a:endParaRPr lang="zh-CN" altLang="en-US" sz="1055" dirty="0">
              <a:solidFill>
                <a:srgbClr val="016ABD"/>
              </a:solidFill>
            </a:endParaRPr>
          </a:p>
          <a:p>
            <a:pPr lvl="0">
              <a:lnSpc>
                <a:spcPct val="150000"/>
              </a:lnSpc>
              <a:defRPr/>
            </a:pPr>
            <a:endParaRPr lang="zh-CN" altLang="en-US" sz="905" dirty="0">
              <a:solidFill>
                <a:srgbClr val="59575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17" name="Rectangle 36"/>
          <p:cNvSpPr>
            <a:spLocks noChangeArrowheads="1"/>
          </p:cNvSpPr>
          <p:nvPr/>
        </p:nvSpPr>
        <p:spPr bwMode="auto">
          <a:xfrm>
            <a:off x="1464991" y="910629"/>
            <a:ext cx="4105404" cy="430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algn="ctr" defTabSz="91948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TOP-H584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5101966" y="4002664"/>
            <a:ext cx="2243119" cy="398138"/>
            <a:chOff x="5057368" y="4214383"/>
            <a:chExt cx="2230865" cy="395963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7368" y="4221835"/>
              <a:ext cx="377354" cy="375699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9314" y="4218421"/>
              <a:ext cx="377355" cy="37570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2213" y="4227195"/>
              <a:ext cx="377355" cy="375700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29534" y="4221835"/>
              <a:ext cx="388511" cy="388511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8011" y="4214383"/>
              <a:ext cx="390222" cy="388511"/>
            </a:xfrm>
            <a:prstGeom prst="rect">
              <a:avLst/>
            </a:prstGeom>
          </p:spPr>
        </p:pic>
      </p:grpSp>
      <p:sp>
        <p:nvSpPr>
          <p:cNvPr id="24" name="页脚占位符 5"/>
          <p:cNvSpPr>
            <a:spLocks noGrp="1"/>
          </p:cNvSpPr>
          <p:nvPr/>
        </p:nvSpPr>
        <p:spPr>
          <a:xfrm>
            <a:off x="5724534" y="10325765"/>
            <a:ext cx="2557820" cy="572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99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DS Version:1.0</a:t>
            </a:r>
            <a:endParaRPr lang="zh-CN" altLang="en-US" sz="1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图片 12" descr="C:/Users/DS/Desktop/2024网口正确图片.jpg2024网口正确图片"/>
          <p:cNvPicPr>
            <a:picLocks noChangeAspect="1"/>
          </p:cNvPicPr>
          <p:nvPr/>
        </p:nvPicPr>
        <p:blipFill>
          <a:blip r:embed="rId10"/>
          <a:srcRect t="15629" b="15629"/>
          <a:stretch>
            <a:fillRect/>
          </a:stretch>
        </p:blipFill>
        <p:spPr>
          <a:xfrm>
            <a:off x="504214" y="1986735"/>
            <a:ext cx="2651125" cy="136715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WI3NjU3ZTUxYjAyOWJiZDZhNjgyMTg5NThjMTI3Nzc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be83456-2309-4e5a-a17f-8cf478ff1b9d}"/>
  <p:tag name="TABLE_ENDDRAG_ORIGIN_RECT" val="579*471"/>
  <p:tag name="TABLE_ENDDRAG_RECT" val="8*349*579*471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345</Words>
  <Application>Microsoft Office PowerPoint</Application>
  <PresentationFormat>自定义</PresentationFormat>
  <Paragraphs>51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Segoe UI Web (West European)</vt:lpstr>
      <vt:lpstr>标准粗黑</vt:lpstr>
      <vt:lpstr>等线</vt:lpstr>
      <vt:lpstr>微软雅黑</vt:lpstr>
      <vt:lpstr>Arial</vt:lpstr>
      <vt:lpstr>Calibri</vt:lpstr>
      <vt:lpstr>Calibri Light</vt:lpstr>
      <vt:lpstr>Wingdings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DS</dc:creator>
  <cp:lastModifiedBy>jia yu</cp:lastModifiedBy>
  <cp:revision>31</cp:revision>
  <dcterms:created xsi:type="dcterms:W3CDTF">2021-05-21T11:22:00Z</dcterms:created>
  <dcterms:modified xsi:type="dcterms:W3CDTF">2025-05-08T10:30:00Z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A6C1CC5F5CE94ABDAB65336CF703FDF7</vt:lpwstr>
  </property>
  <property fmtid="{D5CDD505-2E9C-101B-9397-08002B2CF9AE}" pid="3" name="KSOProductBuildVer">
    <vt:lpwstr>2052-12.1.0.18240</vt:lpwstr>
  </property>
</Properties>
</file>